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sldIdLst>
    <p:sldId id="263" r:id="rId2"/>
    <p:sldId id="264" r:id="rId3"/>
    <p:sldId id="266" r:id="rId4"/>
    <p:sldId id="269" r:id="rId5"/>
    <p:sldId id="267" r:id="rId6"/>
    <p:sldId id="268" r:id="rId7"/>
    <p:sldId id="270" r:id="rId8"/>
    <p:sldId id="271" r:id="rId9"/>
    <p:sldId id="274" r:id="rId10"/>
    <p:sldId id="273" r:id="rId11"/>
    <p:sldId id="275" r:id="rId12"/>
    <p:sldId id="272" r:id="rId13"/>
    <p:sldId id="276" r:id="rId14"/>
    <p:sldId id="277" r:id="rId15"/>
    <p:sldId id="278" r:id="rId16"/>
    <p:sldId id="279" r:id="rId17"/>
    <p:sldId id="280" r:id="rId18"/>
    <p:sldId id="265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964F"/>
    <a:srgbClr val="4D0397"/>
    <a:srgbClr val="5603A9"/>
    <a:srgbClr val="6F04DA"/>
    <a:srgbClr val="00A4DE"/>
    <a:srgbClr val="009218"/>
    <a:srgbClr val="701800"/>
    <a:srgbClr val="681600"/>
    <a:srgbClr val="EA8B00"/>
    <a:srgbClr val="FB8A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4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5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2A39D-B4A2-4834-A4E3-1615C949DEA4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0B401-3D98-480E-9EC4-F53228F78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404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0536A-6A18-45DD-BE6E-061585E2A934}" type="datetime1">
              <a:rPr lang="ru-RU" smtClean="0"/>
              <a:t>30.04.2026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754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0C14D-1782-4C8D-A90E-825D82FD3B91}" type="datetime1">
              <a:rPr lang="ru-RU" smtClean="0"/>
              <a:t>30.04.2026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824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907D4-260D-46B1-A4BA-B9861A500BA5}" type="datetime1">
              <a:rPr lang="ru-RU" smtClean="0"/>
              <a:t>30.04.2026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663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6B7C-CFDF-448E-B4F2-6934F33D7E44}" type="datetime1">
              <a:rPr lang="ru-RU" smtClean="0"/>
              <a:t>30.04.2026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0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D16F2-9993-4C67-B969-9D99667DA596}" type="datetime1">
              <a:rPr lang="ru-RU" smtClean="0"/>
              <a:t>30.04.2026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916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331DC-5BB7-4798-9C21-D857A0840C94}" type="datetime1">
              <a:rPr lang="ru-RU" smtClean="0"/>
              <a:t>30.04.2026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430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72DC9-5BDB-4E0A-A51B-DFCFC9B193A0}" type="datetime1">
              <a:rPr lang="ru-RU" smtClean="0"/>
              <a:t>30.04.2026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518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8D2-218C-42FC-A3A9-B0197A9D00B6}" type="datetime1">
              <a:rPr lang="ru-RU" smtClean="0"/>
              <a:t>30.04.2026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073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28393-0FB1-4C25-B8A8-5EBAF75A9036}" type="datetime1">
              <a:rPr lang="ru-RU" smtClean="0"/>
              <a:t>30.04.2026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594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29440-F448-46D3-9C6B-9BCA63AA81FE}" type="datetime1">
              <a:rPr lang="ru-RU" smtClean="0"/>
              <a:t>30.04.2026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688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23D20-7E88-4199-A91F-781CBEC3D2B4}" type="datetime1">
              <a:rPr lang="ru-RU" smtClean="0"/>
              <a:t>30.04.2026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788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89675-3A22-4797-BA16-1C187400E7BE}" type="datetime1">
              <a:rPr lang="ru-RU" smtClean="0"/>
              <a:t>30.04.2026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AC15E-FCD1-4167-800F-1DB8497AB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833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42" y="0"/>
            <a:ext cx="12154406" cy="6858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4" t="12302" r="3901" b="12632"/>
          <a:stretch/>
        </p:blipFill>
        <p:spPr>
          <a:xfrm>
            <a:off x="1651331" y="151759"/>
            <a:ext cx="2229493" cy="1301015"/>
          </a:xfrm>
          <a:prstGeom prst="rect">
            <a:avLst/>
          </a:prstGeom>
        </p:spPr>
      </p:pic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4501696"/>
              </p:ext>
            </p:extLst>
          </p:nvPr>
        </p:nvGraphicFramePr>
        <p:xfrm>
          <a:off x="10381279" y="215794"/>
          <a:ext cx="1145277" cy="502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7" name="CorelDRAW" r:id="rId5" imgW="3084412" imgH="1354813" progId="CorelDraw.Graphic.22">
                  <p:embed/>
                </p:oleObj>
              </mc:Choice>
              <mc:Fallback>
                <p:oleObj name="CorelDRAW" r:id="rId5" imgW="3084412" imgH="1354813" progId="CorelDraw.Graphic.22">
                  <p:embed/>
                  <p:pic>
                    <p:nvPicPr>
                      <p:cNvPr id="16" name="Объект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81279" y="215794"/>
                        <a:ext cx="1145277" cy="502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2984726" y="1992404"/>
            <a:ext cx="7488832" cy="23316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altLang="ru-RU" sz="2800" dirty="0">
                <a:solidFill>
                  <a:srgbClr val="0070C0"/>
                </a:solidFill>
                <a:cs typeface="Arial" panose="020B0604020202020204" pitchFamily="34" charset="0"/>
              </a:rPr>
              <a:t>Магистерская диссертация на тему:</a:t>
            </a:r>
            <a:endParaRPr lang="en-US" altLang="ru-RU" sz="2800" dirty="0">
              <a:solidFill>
                <a:srgbClr val="0070C0"/>
              </a:solidFill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altLang="ru-RU" sz="5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ВКР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483142" y="3956246"/>
            <a:ext cx="818765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+mj-lt"/>
                <a:cs typeface="Arial" panose="020B0604020202020204" pitchFamily="34" charset="0"/>
              </a:rPr>
              <a:t>Научный руководитель</a:t>
            </a:r>
            <a:r>
              <a:rPr lang="ru-RU" sz="2600" dirty="0">
                <a:latin typeface="+mj-lt"/>
                <a:cs typeface="Arial" panose="020B0604020202020204" pitchFamily="34" charset="0"/>
              </a:rPr>
              <a:t>: </a:t>
            </a:r>
          </a:p>
          <a:p>
            <a:r>
              <a:rPr lang="ru-RU" sz="2600" dirty="0">
                <a:latin typeface="+mj-lt"/>
                <a:cs typeface="Arial" panose="020B0604020202020204" pitchFamily="34" charset="0"/>
              </a:rPr>
              <a:t>должность, ученая степень, ученое звание</a:t>
            </a:r>
          </a:p>
          <a:p>
            <a:r>
              <a:rPr lang="ru-RU" sz="2600" b="1" dirty="0">
                <a:latin typeface="+mj-lt"/>
                <a:cs typeface="Arial" panose="020B0604020202020204" pitchFamily="34" charset="0"/>
              </a:rPr>
              <a:t>И.О. Фамилия </a:t>
            </a:r>
          </a:p>
          <a:p>
            <a:endParaRPr lang="en-US" sz="2600" dirty="0">
              <a:latin typeface="+mj-lt"/>
              <a:cs typeface="Arial" panose="020B0604020202020204" pitchFamily="34" charset="0"/>
            </a:endParaRPr>
          </a:p>
          <a:p>
            <a:r>
              <a:rPr lang="ru-RU" sz="2600" i="1" dirty="0">
                <a:latin typeface="+mj-lt"/>
                <a:cs typeface="Arial" panose="020B0604020202020204" pitchFamily="34" charset="0"/>
              </a:rPr>
              <a:t>Обучающийся: </a:t>
            </a:r>
          </a:p>
          <a:p>
            <a:r>
              <a:rPr lang="ru-RU" sz="2600" dirty="0">
                <a:latin typeface="+mj-lt"/>
                <a:cs typeface="Arial" panose="020B0604020202020204" pitchFamily="34" charset="0"/>
              </a:rPr>
              <a:t>РИМ-2</a:t>
            </a:r>
            <a:r>
              <a:rPr lang="en-US" sz="2600" dirty="0">
                <a:latin typeface="+mj-lt"/>
                <a:cs typeface="Arial" panose="020B0604020202020204" pitchFamily="34" charset="0"/>
              </a:rPr>
              <a:t>4</a:t>
            </a:r>
            <a:r>
              <a:rPr lang="ru-RU" sz="2600" dirty="0">
                <a:latin typeface="+mj-lt"/>
                <a:cs typeface="Arial" panose="020B0604020202020204" pitchFamily="34" charset="0"/>
              </a:rPr>
              <a:t>09</a:t>
            </a:r>
            <a:r>
              <a:rPr lang="en-US" sz="2600" dirty="0">
                <a:latin typeface="+mj-lt"/>
                <a:cs typeface="Arial" panose="020B0604020202020204" pitchFamily="34" charset="0"/>
              </a:rPr>
              <a:t>6</a:t>
            </a:r>
            <a:r>
              <a:rPr lang="en-US" sz="2600" dirty="0">
                <a:highlight>
                  <a:srgbClr val="FFFF00"/>
                </a:highlight>
                <a:latin typeface="+mj-lt"/>
                <a:cs typeface="Arial" panose="020B0604020202020204" pitchFamily="34" charset="0"/>
              </a:rPr>
              <a:t>0</a:t>
            </a:r>
            <a:endParaRPr lang="ru-RU" sz="2600" dirty="0">
              <a:highlight>
                <a:srgbClr val="FFFF00"/>
              </a:highlight>
              <a:latin typeface="+mj-lt"/>
              <a:cs typeface="Arial" panose="020B0604020202020204" pitchFamily="34" charset="0"/>
            </a:endParaRPr>
          </a:p>
          <a:p>
            <a:r>
              <a:rPr lang="ru-RU" sz="2600" b="1" dirty="0">
                <a:latin typeface="+mj-lt"/>
                <a:cs typeface="Arial" panose="020B0604020202020204" pitchFamily="34" charset="0"/>
              </a:rPr>
              <a:t>И.О. Фамилия </a:t>
            </a:r>
          </a:p>
          <a:p>
            <a:endParaRPr lang="ru-RU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489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099C43-AC6A-40B9-878D-836F3DF8F80B}"/>
              </a:ext>
            </a:extLst>
          </p:cNvPr>
          <p:cNvSpPr txBox="1"/>
          <p:nvPr/>
        </p:nvSpPr>
        <p:spPr>
          <a:xfrm>
            <a:off x="1293303" y="216259"/>
            <a:ext cx="9605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Второе защищаемое положение</a:t>
            </a:r>
            <a:endParaRPr lang="ru-RU" sz="28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7415B90-5408-4624-825A-7BB3C79B3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FF9AC15E-FCD1-4167-800F-1DB8497ABFCE}" type="slidenum">
              <a:rPr lang="ru-RU" sz="3200" b="1">
                <a:solidFill>
                  <a:schemeClr val="tx1"/>
                </a:solidFill>
              </a:rPr>
              <a:pPr/>
              <a:t>10</a:t>
            </a:fld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68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3230B48-4F08-443E-ADE1-3E5A3CB9E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z="3200" b="1">
                <a:solidFill>
                  <a:schemeClr val="tx1"/>
                </a:solidFill>
              </a:rPr>
              <a:t>11</a:t>
            </a:fld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249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099C43-AC6A-40B9-878D-836F3DF8F80B}"/>
              </a:ext>
            </a:extLst>
          </p:cNvPr>
          <p:cNvSpPr txBox="1"/>
          <p:nvPr/>
        </p:nvSpPr>
        <p:spPr>
          <a:xfrm>
            <a:off x="1293303" y="213696"/>
            <a:ext cx="9605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Третье защищаемое положение</a:t>
            </a:r>
            <a:endParaRPr lang="ru-RU" sz="28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D68174D-9D35-4200-912E-4AFDE0EA2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z="3200" b="1">
                <a:solidFill>
                  <a:schemeClr val="tx1"/>
                </a:solidFill>
              </a:rPr>
              <a:t>12</a:t>
            </a:fld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6378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B8E40EC-6642-4D1D-8006-E205F783B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6435" y="6356350"/>
            <a:ext cx="2743200" cy="365125"/>
          </a:xfrm>
        </p:spPr>
        <p:txBody>
          <a:bodyPr/>
          <a:lstStyle/>
          <a:p>
            <a:fld id="{FF9AC15E-FCD1-4167-800F-1DB8497ABFCE}" type="slidenum">
              <a:rPr lang="ru-RU" sz="3200" b="1">
                <a:solidFill>
                  <a:schemeClr val="tx1"/>
                </a:solidFill>
              </a:rPr>
              <a:t>13</a:t>
            </a:fld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9899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4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099C43-AC6A-40B9-878D-836F3DF8F80B}"/>
              </a:ext>
            </a:extLst>
          </p:cNvPr>
          <p:cNvSpPr txBox="1"/>
          <p:nvPr/>
        </p:nvSpPr>
        <p:spPr>
          <a:xfrm>
            <a:off x="1219179" y="193757"/>
            <a:ext cx="9605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Практический результат</a:t>
            </a:r>
            <a:endParaRPr lang="ru-RU" sz="28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913D1D1-012F-4EBB-9810-15727DF3C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z="3200" b="1">
                <a:solidFill>
                  <a:schemeClr val="tx1"/>
                </a:solidFill>
              </a:rPr>
              <a:t>14</a:t>
            </a:fld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042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B76BE24-113D-4B40-BC48-9BADB3C6C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z="3200" b="1">
                <a:solidFill>
                  <a:schemeClr val="tx1"/>
                </a:solidFill>
              </a:rPr>
              <a:t>15</a:t>
            </a:fld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7980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2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099C43-AC6A-40B9-878D-836F3DF8F80B}"/>
              </a:ext>
            </a:extLst>
          </p:cNvPr>
          <p:cNvSpPr txBox="1"/>
          <p:nvPr/>
        </p:nvSpPr>
        <p:spPr>
          <a:xfrm>
            <a:off x="986118" y="222055"/>
            <a:ext cx="9605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Апробация результатов</a:t>
            </a:r>
            <a:endParaRPr lang="ru-RU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15340C-B2AB-4100-A536-95E69AA49BEA}"/>
              </a:ext>
            </a:extLst>
          </p:cNvPr>
          <p:cNvSpPr txBox="1"/>
          <p:nvPr/>
        </p:nvSpPr>
        <p:spPr>
          <a:xfrm>
            <a:off x="545284" y="1350628"/>
            <a:ext cx="107966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ighlight>
                  <a:srgbClr val="FFFF00"/>
                </a:highlight>
              </a:rPr>
              <a:t>Участие в научных конференциях, публикации (в т.ч. Публикации тезисов доклада), свидетельства (программа для ЭВМ, патент, и т.п.)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235DFBB-AB0D-43B9-AAB2-88EEE8247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FF9AC15E-FCD1-4167-800F-1DB8497ABFCE}" type="slidenum">
              <a:rPr lang="ru-RU" sz="3200" b="1">
                <a:solidFill>
                  <a:schemeClr val="tx1"/>
                </a:solidFill>
              </a:rPr>
              <a:pPr/>
              <a:t>16</a:t>
            </a:fld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7577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099C43-AC6A-40B9-878D-836F3DF8F80B}"/>
              </a:ext>
            </a:extLst>
          </p:cNvPr>
          <p:cNvSpPr txBox="1"/>
          <p:nvPr/>
        </p:nvSpPr>
        <p:spPr>
          <a:xfrm>
            <a:off x="1571517" y="177957"/>
            <a:ext cx="9605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Заключение</a:t>
            </a:r>
            <a:endParaRPr lang="ru-RU" sz="28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389BCA0-A777-4069-9008-AB815AE18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FF9AC15E-FCD1-4167-800F-1DB8497ABFCE}" type="slidenum">
              <a:rPr lang="ru-RU" sz="3200" b="1">
                <a:solidFill>
                  <a:schemeClr val="tx1"/>
                </a:solidFill>
              </a:rPr>
              <a:pPr/>
              <a:t>17</a:t>
            </a:fld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9656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16B7F3-9B7A-4539-8954-B1E3C703B8B3}"/>
              </a:ext>
            </a:extLst>
          </p:cNvPr>
          <p:cNvSpPr txBox="1"/>
          <p:nvPr/>
        </p:nvSpPr>
        <p:spPr>
          <a:xfrm>
            <a:off x="1476652" y="1829065"/>
            <a:ext cx="96053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440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E51476E-7D76-43EC-8162-1B1268C4CE01}"/>
              </a:ext>
            </a:extLst>
          </p:cNvPr>
          <p:cNvSpPr/>
          <p:nvPr/>
        </p:nvSpPr>
        <p:spPr>
          <a:xfrm>
            <a:off x="1571517" y="3797830"/>
            <a:ext cx="92244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altLang="ru-RU" sz="5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ВКР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0C3286E-AEDD-4A67-A277-463EF1D3A7F7}"/>
              </a:ext>
            </a:extLst>
          </p:cNvPr>
          <p:cNvSpPr/>
          <p:nvPr/>
        </p:nvSpPr>
        <p:spPr>
          <a:xfrm>
            <a:off x="4313074" y="5844921"/>
            <a:ext cx="39325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Студент: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Фамилия Имя Отчество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078F643-CD43-4F77-8DBB-D8CFD908E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FF9AC15E-FCD1-4167-800F-1DB8497ABFCE}" type="slidenum">
              <a:rPr lang="ru-RU" sz="3200" b="1">
                <a:solidFill>
                  <a:schemeClr val="tx1"/>
                </a:solidFill>
              </a:rPr>
              <a:pPr/>
              <a:t>18</a:t>
            </a:fld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924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099C43-AC6A-40B9-878D-836F3DF8F80B}"/>
              </a:ext>
            </a:extLst>
          </p:cNvPr>
          <p:cNvSpPr txBox="1"/>
          <p:nvPr/>
        </p:nvSpPr>
        <p:spPr>
          <a:xfrm>
            <a:off x="1600488" y="233136"/>
            <a:ext cx="9605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Актуальность темы исследования</a:t>
            </a:r>
            <a:endParaRPr lang="ru-RU" sz="28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4433106-5957-4029-AB92-3B87D7474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z="3200" b="1" smtClean="0">
                <a:solidFill>
                  <a:schemeClr val="tx1"/>
                </a:solidFill>
              </a:rPr>
              <a:t>2</a:t>
            </a:fld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221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099C43-AC6A-40B9-878D-836F3DF8F80B}"/>
              </a:ext>
            </a:extLst>
          </p:cNvPr>
          <p:cNvSpPr txBox="1"/>
          <p:nvPr/>
        </p:nvSpPr>
        <p:spPr>
          <a:xfrm>
            <a:off x="1932811" y="216259"/>
            <a:ext cx="9605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Степень разработанности темы исследования</a:t>
            </a:r>
            <a:endParaRPr lang="ru-RU" sz="28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352BDBE-FB4D-4051-B7C1-49A795F1E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FF9AC15E-FCD1-4167-800F-1DB8497ABFCE}" type="slidenum">
              <a:rPr lang="ru-RU" sz="3200" b="1">
                <a:solidFill>
                  <a:schemeClr val="tx1"/>
                </a:solidFill>
              </a:rPr>
              <a:pPr/>
              <a:t>3</a:t>
            </a:fld>
            <a:endParaRPr lang="ru-RU" sz="32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390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2F2DE20-6A24-4846-9356-F22F6A928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FF9AC15E-FCD1-4167-800F-1DB8497ABFCE}" type="slidenum">
              <a:rPr lang="ru-RU" sz="3200" b="1">
                <a:solidFill>
                  <a:schemeClr val="tx1"/>
                </a:solidFill>
              </a:rPr>
              <a:pPr/>
              <a:t>4</a:t>
            </a:fld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728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099C43-AC6A-40B9-878D-836F3DF8F80B}"/>
              </a:ext>
            </a:extLst>
          </p:cNvPr>
          <p:cNvSpPr txBox="1"/>
          <p:nvPr/>
        </p:nvSpPr>
        <p:spPr>
          <a:xfrm>
            <a:off x="1325821" y="244201"/>
            <a:ext cx="9605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Цель и задачи исследования</a:t>
            </a:r>
            <a:endParaRPr lang="ru-RU" sz="28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7245EE48-FA07-43DA-8C5D-C36D039D5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FF9AC15E-FCD1-4167-800F-1DB8497ABFCE}" type="slidenum">
              <a:rPr lang="ru-RU" sz="3200" b="1">
                <a:solidFill>
                  <a:schemeClr val="tx1"/>
                </a:solidFill>
              </a:rPr>
              <a:pPr/>
              <a:t>5</a:t>
            </a:fld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221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099C43-AC6A-40B9-878D-836F3DF8F80B}"/>
              </a:ext>
            </a:extLst>
          </p:cNvPr>
          <p:cNvSpPr txBox="1"/>
          <p:nvPr/>
        </p:nvSpPr>
        <p:spPr>
          <a:xfrm>
            <a:off x="2265028" y="193422"/>
            <a:ext cx="9605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Объект, предмет, методы исследования</a:t>
            </a:r>
            <a:endParaRPr lang="ru-RU" sz="28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F60EDDE-F475-4641-99DE-155A30546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FF9AC15E-FCD1-4167-800F-1DB8497ABFCE}" type="slidenum">
              <a:rPr lang="ru-RU" sz="3200" b="1">
                <a:solidFill>
                  <a:schemeClr val="tx1"/>
                </a:solidFill>
              </a:rPr>
              <a:pPr/>
              <a:t>6</a:t>
            </a:fld>
            <a:endParaRPr lang="ru-RU" sz="32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669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099C43-AC6A-40B9-878D-836F3DF8F80B}"/>
              </a:ext>
            </a:extLst>
          </p:cNvPr>
          <p:cNvSpPr txBox="1"/>
          <p:nvPr/>
        </p:nvSpPr>
        <p:spPr>
          <a:xfrm>
            <a:off x="1293303" y="134693"/>
            <a:ext cx="9605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Научная новизна исследования</a:t>
            </a:r>
            <a:endParaRPr lang="ru-RU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F67943-A139-4A68-ACBE-D180E7AC588E}"/>
              </a:ext>
            </a:extLst>
          </p:cNvPr>
          <p:cNvSpPr txBox="1"/>
          <p:nvPr/>
        </p:nvSpPr>
        <p:spPr>
          <a:xfrm>
            <a:off x="545284" y="1350628"/>
            <a:ext cx="107966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Пишем по шаблону «Что разработано/предложено/ обосновано… что оно включается… чем оно отличается от других разработок…»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Например - </a:t>
            </a:r>
            <a:r>
              <a:rPr lang="ru-RU" dirty="0">
                <a:highlight>
                  <a:srgbClr val="FFFF00"/>
                </a:highlight>
              </a:rPr>
              <a:t>Обоснован</a:t>
            </a:r>
            <a:r>
              <a:rPr lang="ru-RU" dirty="0"/>
              <a:t> методический подход к управлению ресурсами в локальных организационно-замкнутых экономических системах, </a:t>
            </a:r>
            <a:r>
              <a:rPr lang="ru-RU" dirty="0">
                <a:highlight>
                  <a:srgbClr val="FFFF00"/>
                </a:highlight>
              </a:rPr>
              <a:t>включающий </a:t>
            </a:r>
            <a:r>
              <a:rPr lang="ru-RU" dirty="0"/>
              <a:t>описание состояния системы, агентов, цели, субъекта управления, </a:t>
            </a:r>
            <a:r>
              <a:rPr lang="ru-RU" dirty="0">
                <a:highlight>
                  <a:srgbClr val="FFFF00"/>
                </a:highlight>
              </a:rPr>
              <a:t>отличающийся</a:t>
            </a:r>
            <a:r>
              <a:rPr lang="ru-RU" dirty="0"/>
              <a:t> сменой целевых параметров управления: с прибыли на параметры развития сообщества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EF60B07-D8E1-41A8-8CE2-86B3EBC61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FF9AC15E-FCD1-4167-800F-1DB8497ABFCE}" type="slidenum">
              <a:rPr lang="ru-RU" sz="3200" b="1">
                <a:solidFill>
                  <a:schemeClr val="tx1"/>
                </a:solidFill>
              </a:rPr>
              <a:pPr/>
              <a:t>7</a:t>
            </a:fld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87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099C43-AC6A-40B9-878D-836F3DF8F80B}"/>
              </a:ext>
            </a:extLst>
          </p:cNvPr>
          <p:cNvSpPr txBox="1"/>
          <p:nvPr/>
        </p:nvSpPr>
        <p:spPr>
          <a:xfrm>
            <a:off x="986118" y="244201"/>
            <a:ext cx="9605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Первое защищаемое положение</a:t>
            </a:r>
            <a:endParaRPr lang="ru-RU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81EE64-C484-485E-8771-EDB195DEBD77}"/>
              </a:ext>
            </a:extLst>
          </p:cNvPr>
          <p:cNvSpPr txBox="1"/>
          <p:nvPr/>
        </p:nvSpPr>
        <p:spPr>
          <a:xfrm>
            <a:off x="545284" y="1350628"/>
            <a:ext cx="107966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Пишем по шаблону «Что разработано/предложено/ обосновано… что оно включается… чем оно позволяет…»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Например - </a:t>
            </a:r>
            <a:r>
              <a:rPr lang="ru-RU" dirty="0">
                <a:highlight>
                  <a:srgbClr val="FFFF00"/>
                </a:highlight>
              </a:rPr>
              <a:t>Разработан</a:t>
            </a:r>
            <a:r>
              <a:rPr lang="ru-RU" dirty="0"/>
              <a:t> цифровой двойник локальной организационно-замкнутой экономической системы, </a:t>
            </a:r>
            <a:r>
              <a:rPr lang="ru-RU" dirty="0">
                <a:highlight>
                  <a:srgbClr val="FFFF00"/>
                </a:highlight>
              </a:rPr>
              <a:t>включающий</a:t>
            </a:r>
            <a:r>
              <a:rPr lang="ru-RU" dirty="0"/>
              <a:t> структура управления, ключевые параметры функционирования системы, </a:t>
            </a:r>
            <a:r>
              <a:rPr lang="ru-RU" dirty="0">
                <a:highlight>
                  <a:srgbClr val="FFFF00"/>
                </a:highlight>
              </a:rPr>
              <a:t>обеспечивающий</a:t>
            </a:r>
            <a:r>
              <a:rPr lang="ru-RU" dirty="0"/>
              <a:t> получения данных о состоянии организационно-замкнутой системы в реальном масштабе времени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B0E721C-8ADD-4326-B5D1-E01D1887F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FF9AC15E-FCD1-4167-800F-1DB8497ABFCE}" type="slidenum">
              <a:rPr lang="ru-RU" sz="3200" b="1">
                <a:solidFill>
                  <a:schemeClr val="tx1"/>
                </a:solidFill>
              </a:rPr>
              <a:pPr/>
              <a:t>8</a:t>
            </a:fld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69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0289848" y="216259"/>
          <a:ext cx="1282735" cy="44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CorelDRAW" r:id="rId3" imgW="2566457" imgH="894201" progId="CorelDraw.Graphic.22">
                  <p:embed/>
                </p:oleObj>
              </mc:Choice>
              <mc:Fallback>
                <p:oleObj name="CorelDRAW" r:id="rId3" imgW="2566457" imgH="894201" progId="CorelDraw.Graphic.22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848" y="216259"/>
                        <a:ext cx="1282735" cy="446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86118" y="756621"/>
            <a:ext cx="10586465" cy="2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" y="228173"/>
            <a:ext cx="917722" cy="434968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A3D84E9-339F-4540-803B-AFE423F46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FF9AC15E-FCD1-4167-800F-1DB8497ABFCE}" type="slidenum">
              <a:rPr lang="ru-RU" sz="3200" b="1">
                <a:solidFill>
                  <a:schemeClr val="tx1"/>
                </a:solidFill>
              </a:rPr>
              <a:pPr/>
              <a:t>9</a:t>
            </a:fld>
            <a:endParaRPr lang="ru-RU" sz="32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633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1989</TotalTime>
  <Words>233</Words>
  <Application>Microsoft Office PowerPoint</Application>
  <PresentationFormat>Широкоэкранный</PresentationFormat>
  <Paragraphs>52</Paragraphs>
  <Slides>18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Design</dc:creator>
  <cp:lastModifiedBy>Даниель Мусафири Балунгу</cp:lastModifiedBy>
  <cp:revision>121</cp:revision>
  <dcterms:created xsi:type="dcterms:W3CDTF">2019-05-31T06:38:44Z</dcterms:created>
  <dcterms:modified xsi:type="dcterms:W3CDTF">2026-04-30T12:33:10Z</dcterms:modified>
</cp:coreProperties>
</file>